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Open Sans" panose="020B0604020202020204" charset="0"/>
      <p:regular r:id="rId17"/>
    </p:embeddedFont>
    <p:embeddedFont>
      <p:font typeface="Poppins Bold" panose="020B0604020202020204" charset="0"/>
      <p:regular r:id="rId18"/>
    </p:embeddedFont>
    <p:embeddedFont>
      <p:font typeface="Poppins" panose="020B0604020202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nva Sans" panose="020B0604020202020204" charset="0"/>
      <p:regular r:id="rId24"/>
    </p:embeddedFont>
    <p:embeddedFont>
      <p:font typeface="Open Sans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7" d="100"/>
          <a:sy n="77" d="100"/>
        </p:scale>
        <p:origin x="41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8177932" y="8597752"/>
            <a:ext cx="110068" cy="660548"/>
            <a:chOff x="0" y="0"/>
            <a:chExt cx="28989" cy="1739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989" cy="173972"/>
            </a:xfrm>
            <a:custGeom>
              <a:avLst/>
              <a:gdLst/>
              <a:ahLst/>
              <a:cxnLst/>
              <a:rect l="l" t="t" r="r" b="b"/>
              <a:pathLst>
                <a:path w="28989" h="173972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28700" y="594631"/>
            <a:ext cx="285741" cy="285741"/>
          </a:xfrm>
          <a:custGeom>
            <a:avLst/>
            <a:gdLst/>
            <a:ahLst/>
            <a:cxnLst/>
            <a:rect l="l" t="t" r="r" b="b"/>
            <a:pathLst>
              <a:path w="285741" h="285741">
                <a:moveTo>
                  <a:pt x="0" y="0"/>
                </a:moveTo>
                <a:lnTo>
                  <a:pt x="285741" y="0"/>
                </a:lnTo>
                <a:lnTo>
                  <a:pt x="285741" y="285741"/>
                </a:lnTo>
                <a:lnTo>
                  <a:pt x="0" y="2857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444044" y="1028700"/>
            <a:ext cx="4155948" cy="8229600"/>
          </a:xfrm>
          <a:custGeom>
            <a:avLst/>
            <a:gdLst/>
            <a:ahLst/>
            <a:cxnLst/>
            <a:rect l="l" t="t" r="r" b="b"/>
            <a:pathLst>
              <a:path w="4155948" h="8229600">
                <a:moveTo>
                  <a:pt x="0" y="0"/>
                </a:moveTo>
                <a:lnTo>
                  <a:pt x="4155948" y="0"/>
                </a:lnTo>
                <a:lnTo>
                  <a:pt x="41559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13" name="TextBox 13"/>
          <p:cNvSpPr txBox="1"/>
          <p:nvPr/>
        </p:nvSpPr>
        <p:spPr>
          <a:xfrm>
            <a:off x="15940842" y="517674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385046" y="517674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154289" y="517674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898530" y="517674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27286" y="3042520"/>
            <a:ext cx="5742791" cy="210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583"/>
              </a:lnSpc>
              <a:spcBef>
                <a:spcPct val="0"/>
              </a:spcBef>
            </a:pPr>
            <a:r>
              <a:rPr lang="en-US" sz="11845">
                <a:solidFill>
                  <a:srgbClr val="1F2020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27286" y="1563401"/>
            <a:ext cx="7634756" cy="2137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583"/>
              </a:lnSpc>
              <a:spcBef>
                <a:spcPct val="0"/>
              </a:spcBef>
            </a:pPr>
            <a:r>
              <a:rPr lang="en-US" sz="11845" b="1">
                <a:solidFill>
                  <a:srgbClr val="335ACF"/>
                </a:solidFill>
                <a:latin typeface="Poppins Bold"/>
                <a:ea typeface="Poppins Bold"/>
                <a:cs typeface="Poppins Bold"/>
                <a:sym typeface="Poppins Bold"/>
              </a:rPr>
              <a:t>Facebook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29345" y="5886522"/>
            <a:ext cx="5240294" cy="2325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6" lvl="1" indent="-237488" algn="l">
              <a:lnSpc>
                <a:spcPts val="3079"/>
              </a:lnSpc>
              <a:buAutoNum type="arabicPeriod"/>
            </a:pPr>
            <a:r>
              <a:rPr lang="en-US" sz="2199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Vũ Đức Duy</a:t>
            </a:r>
          </a:p>
          <a:p>
            <a:pPr marL="474976" lvl="1" indent="-237488" algn="l">
              <a:lnSpc>
                <a:spcPts val="3079"/>
              </a:lnSpc>
              <a:buAutoNum type="arabicPeriod"/>
            </a:pPr>
            <a:r>
              <a:rPr lang="en-US" sz="2199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Nguyễn</a:t>
            </a:r>
            <a:r>
              <a:rPr lang="en-US" sz="2199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99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Hoài</a:t>
            </a:r>
            <a:r>
              <a:rPr lang="en-US" sz="2199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99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Anh</a:t>
            </a:r>
            <a:endParaRPr lang="en-US" sz="2199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74976" lvl="1" indent="-237488" algn="l">
              <a:lnSpc>
                <a:spcPts val="3079"/>
              </a:lnSpc>
              <a:buAutoNum type="arabicPeriod"/>
            </a:pPr>
            <a:r>
              <a:rPr lang="en-US" sz="2199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Nguyễn</a:t>
            </a:r>
            <a:r>
              <a:rPr lang="en-US" sz="2199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99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Việt</a:t>
            </a:r>
            <a:r>
              <a:rPr lang="en-US" sz="2199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99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Anh</a:t>
            </a:r>
            <a:endParaRPr lang="en-US" sz="2199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74976" lvl="1" indent="-237488" algn="l">
              <a:lnSpc>
                <a:spcPts val="3079"/>
              </a:lnSpc>
              <a:buAutoNum type="arabicPeriod"/>
            </a:pPr>
            <a:r>
              <a:rPr lang="en-US" sz="2199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Phạm</a:t>
            </a:r>
            <a:r>
              <a:rPr lang="en-US" sz="2199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99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Hoàng</a:t>
            </a:r>
            <a:r>
              <a:rPr lang="en-US" sz="2199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99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Anh</a:t>
            </a:r>
            <a:endParaRPr lang="en-US" sz="2199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74976" lvl="1" indent="-237488" algn="l">
              <a:lnSpc>
                <a:spcPts val="3079"/>
              </a:lnSpc>
              <a:buAutoNum type="arabicPeriod"/>
            </a:pPr>
            <a:r>
              <a:rPr lang="en-US" sz="2199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Lâm</a:t>
            </a:r>
            <a:r>
              <a:rPr lang="en-US" sz="2199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99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Chí</a:t>
            </a:r>
            <a:r>
              <a:rPr lang="en-US" sz="2199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99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Cường</a:t>
            </a:r>
            <a:endParaRPr lang="en-US" sz="2199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74976" lvl="1" indent="-237488" algn="l">
              <a:lnSpc>
                <a:spcPts val="3079"/>
              </a:lnSpc>
              <a:spcBef>
                <a:spcPct val="0"/>
              </a:spcBef>
              <a:buAutoNum type="arabicPeriod"/>
            </a:pPr>
            <a:r>
              <a:rPr lang="en-US" sz="2199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Nguyễn</a:t>
            </a:r>
            <a:r>
              <a:rPr lang="en-US" sz="2199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99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Át</a:t>
            </a:r>
            <a:endParaRPr lang="en-US" sz="2199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929345" y="5315621"/>
            <a:ext cx="1956855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Group 10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8177932" y="8597752"/>
            <a:ext cx="110068" cy="660548"/>
            <a:chOff x="0" y="0"/>
            <a:chExt cx="28989" cy="1739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989" cy="173972"/>
            </a:xfrm>
            <a:custGeom>
              <a:avLst/>
              <a:gdLst/>
              <a:ahLst/>
              <a:cxnLst/>
              <a:rect l="l" t="t" r="r" b="b"/>
              <a:pathLst>
                <a:path w="28989" h="173972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005352" y="3524532"/>
            <a:ext cx="1697038" cy="47625"/>
            <a:chOff x="0" y="0"/>
            <a:chExt cx="446957" cy="1254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6957" cy="12543"/>
            </a:xfrm>
            <a:custGeom>
              <a:avLst/>
              <a:gdLst/>
              <a:ahLst/>
              <a:cxnLst/>
              <a:rect l="l" t="t" r="r" b="b"/>
              <a:pathLst>
                <a:path w="446957" h="12543">
                  <a:moveTo>
                    <a:pt x="6272" y="0"/>
                  </a:moveTo>
                  <a:lnTo>
                    <a:pt x="440685" y="0"/>
                  </a:lnTo>
                  <a:cubicBezTo>
                    <a:pt x="442348" y="0"/>
                    <a:pt x="443944" y="661"/>
                    <a:pt x="445120" y="1837"/>
                  </a:cubicBezTo>
                  <a:cubicBezTo>
                    <a:pt x="446296" y="3013"/>
                    <a:pt x="446957" y="4608"/>
                    <a:pt x="446957" y="6272"/>
                  </a:cubicBezTo>
                  <a:lnTo>
                    <a:pt x="446957" y="6272"/>
                  </a:lnTo>
                  <a:cubicBezTo>
                    <a:pt x="446957" y="7935"/>
                    <a:pt x="446296" y="9530"/>
                    <a:pt x="445120" y="10706"/>
                  </a:cubicBezTo>
                  <a:cubicBezTo>
                    <a:pt x="443944" y="11882"/>
                    <a:pt x="442348" y="12543"/>
                    <a:pt x="440685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4695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28700" y="594631"/>
            <a:ext cx="285741" cy="285741"/>
          </a:xfrm>
          <a:custGeom>
            <a:avLst/>
            <a:gdLst/>
            <a:ahLst/>
            <a:cxnLst/>
            <a:rect l="l" t="t" r="r" b="b"/>
            <a:pathLst>
              <a:path w="285741" h="285741">
                <a:moveTo>
                  <a:pt x="0" y="0"/>
                </a:moveTo>
                <a:lnTo>
                  <a:pt x="285741" y="0"/>
                </a:lnTo>
                <a:lnTo>
                  <a:pt x="285741" y="285741"/>
                </a:lnTo>
                <a:lnTo>
                  <a:pt x="0" y="2857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878071" y="954536"/>
            <a:ext cx="3770068" cy="8377928"/>
          </a:xfrm>
          <a:custGeom>
            <a:avLst/>
            <a:gdLst/>
            <a:ahLst/>
            <a:cxnLst/>
            <a:rect l="l" t="t" r="r" b="b"/>
            <a:pathLst>
              <a:path w="3770068" h="8377928">
                <a:moveTo>
                  <a:pt x="0" y="0"/>
                </a:moveTo>
                <a:lnTo>
                  <a:pt x="3770067" y="0"/>
                </a:lnTo>
                <a:lnTo>
                  <a:pt x="3770067" y="8377928"/>
                </a:lnTo>
                <a:lnTo>
                  <a:pt x="0" y="83779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301112" y="954536"/>
            <a:ext cx="3770068" cy="8377928"/>
          </a:xfrm>
          <a:custGeom>
            <a:avLst/>
            <a:gdLst/>
            <a:ahLst/>
            <a:cxnLst/>
            <a:rect l="l" t="t" r="r" b="b"/>
            <a:pathLst>
              <a:path w="3770068" h="8377928">
                <a:moveTo>
                  <a:pt x="0" y="0"/>
                </a:moveTo>
                <a:lnTo>
                  <a:pt x="3770068" y="0"/>
                </a:lnTo>
                <a:lnTo>
                  <a:pt x="3770068" y="8377928"/>
                </a:lnTo>
                <a:lnTo>
                  <a:pt x="0" y="83779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5940842" y="517674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385046" y="517674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154289" y="517674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898530" y="517674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005352" y="2792780"/>
            <a:ext cx="4982921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Profile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71571" y="9229725"/>
            <a:ext cx="1547756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05352" y="3715458"/>
            <a:ext cx="6219744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1F2020"/>
                </a:solidFill>
                <a:latin typeface="Canva Sans"/>
                <a:ea typeface="Canva Sans"/>
                <a:cs typeface="Canva Sans"/>
                <a:sym typeface="Canva Sans"/>
              </a:rPr>
              <a:t>Displays profile picture, bio, posts, customization, ...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6694941" y="7615650"/>
            <a:ext cx="8252837" cy="825283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8177932" y="8597752"/>
            <a:ext cx="110068" cy="660548"/>
            <a:chOff x="0" y="0"/>
            <a:chExt cx="28989" cy="1739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989" cy="173972"/>
            </a:xfrm>
            <a:custGeom>
              <a:avLst/>
              <a:gdLst/>
              <a:ahLst/>
              <a:cxnLst/>
              <a:rect l="l" t="t" r="r" b="b"/>
              <a:pathLst>
                <a:path w="28989" h="173972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638396" y="3014402"/>
            <a:ext cx="3572693" cy="47625"/>
            <a:chOff x="0" y="0"/>
            <a:chExt cx="940956" cy="1254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40956" cy="12543"/>
            </a:xfrm>
            <a:custGeom>
              <a:avLst/>
              <a:gdLst/>
              <a:ahLst/>
              <a:cxnLst/>
              <a:rect l="l" t="t" r="r" b="b"/>
              <a:pathLst>
                <a:path w="940956" h="12543">
                  <a:moveTo>
                    <a:pt x="6272" y="0"/>
                  </a:moveTo>
                  <a:lnTo>
                    <a:pt x="934684" y="0"/>
                  </a:lnTo>
                  <a:cubicBezTo>
                    <a:pt x="936348" y="0"/>
                    <a:pt x="937943" y="661"/>
                    <a:pt x="939119" y="1837"/>
                  </a:cubicBezTo>
                  <a:cubicBezTo>
                    <a:pt x="940295" y="3013"/>
                    <a:pt x="940956" y="4608"/>
                    <a:pt x="940956" y="6272"/>
                  </a:cubicBezTo>
                  <a:lnTo>
                    <a:pt x="940956" y="6272"/>
                  </a:lnTo>
                  <a:cubicBezTo>
                    <a:pt x="940956" y="7935"/>
                    <a:pt x="940295" y="9530"/>
                    <a:pt x="939119" y="10706"/>
                  </a:cubicBezTo>
                  <a:cubicBezTo>
                    <a:pt x="937943" y="11882"/>
                    <a:pt x="936348" y="12543"/>
                    <a:pt x="934684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940956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28700" y="594631"/>
            <a:ext cx="285741" cy="285741"/>
          </a:xfrm>
          <a:custGeom>
            <a:avLst/>
            <a:gdLst/>
            <a:ahLst/>
            <a:cxnLst/>
            <a:rect l="l" t="t" r="r" b="b"/>
            <a:pathLst>
              <a:path w="285741" h="285741">
                <a:moveTo>
                  <a:pt x="0" y="0"/>
                </a:moveTo>
                <a:lnTo>
                  <a:pt x="285741" y="0"/>
                </a:lnTo>
                <a:lnTo>
                  <a:pt x="285741" y="285741"/>
                </a:lnTo>
                <a:lnTo>
                  <a:pt x="0" y="2857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945449" y="954536"/>
            <a:ext cx="3770068" cy="8377928"/>
          </a:xfrm>
          <a:custGeom>
            <a:avLst/>
            <a:gdLst/>
            <a:ahLst/>
            <a:cxnLst/>
            <a:rect l="l" t="t" r="r" b="b"/>
            <a:pathLst>
              <a:path w="3770068" h="8377928">
                <a:moveTo>
                  <a:pt x="0" y="0"/>
                </a:moveTo>
                <a:lnTo>
                  <a:pt x="3770067" y="0"/>
                </a:lnTo>
                <a:lnTo>
                  <a:pt x="3770067" y="8377928"/>
                </a:lnTo>
                <a:lnTo>
                  <a:pt x="0" y="83779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091661" y="954536"/>
            <a:ext cx="3770068" cy="8377928"/>
          </a:xfrm>
          <a:custGeom>
            <a:avLst/>
            <a:gdLst/>
            <a:ahLst/>
            <a:cxnLst/>
            <a:rect l="l" t="t" r="r" b="b"/>
            <a:pathLst>
              <a:path w="3770068" h="8377928">
                <a:moveTo>
                  <a:pt x="0" y="0"/>
                </a:moveTo>
                <a:lnTo>
                  <a:pt x="3770068" y="0"/>
                </a:lnTo>
                <a:lnTo>
                  <a:pt x="3770068" y="8377928"/>
                </a:lnTo>
                <a:lnTo>
                  <a:pt x="0" y="83779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5940842" y="517674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385046" y="517674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154289" y="517674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898530" y="517674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638396" y="2282650"/>
            <a:ext cx="4982921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Notification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71571" y="9229725"/>
            <a:ext cx="1547756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638396" y="3274381"/>
            <a:ext cx="6208535" cy="1189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1F2020"/>
                </a:solidFill>
                <a:latin typeface="Canva Sans"/>
                <a:ea typeface="Canva Sans"/>
                <a:cs typeface="Canva Sans"/>
                <a:sym typeface="Canva Sans"/>
              </a:rPr>
              <a:t>Show how the notifications are listed and categorized (e.g., likes, comments, friend requests).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6694941" y="7615650"/>
            <a:ext cx="8252837" cy="825283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8177932" y="8597752"/>
            <a:ext cx="110068" cy="660548"/>
            <a:chOff x="0" y="0"/>
            <a:chExt cx="28989" cy="1739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989" cy="173972"/>
            </a:xfrm>
            <a:custGeom>
              <a:avLst/>
              <a:gdLst/>
              <a:ahLst/>
              <a:cxnLst/>
              <a:rect l="l" t="t" r="r" b="b"/>
              <a:pathLst>
                <a:path w="28989" h="173972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005352" y="3524532"/>
            <a:ext cx="1697038" cy="47625"/>
            <a:chOff x="0" y="0"/>
            <a:chExt cx="446957" cy="1254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6957" cy="12543"/>
            </a:xfrm>
            <a:custGeom>
              <a:avLst/>
              <a:gdLst/>
              <a:ahLst/>
              <a:cxnLst/>
              <a:rect l="l" t="t" r="r" b="b"/>
              <a:pathLst>
                <a:path w="446957" h="12543">
                  <a:moveTo>
                    <a:pt x="6272" y="0"/>
                  </a:moveTo>
                  <a:lnTo>
                    <a:pt x="440685" y="0"/>
                  </a:lnTo>
                  <a:cubicBezTo>
                    <a:pt x="442348" y="0"/>
                    <a:pt x="443944" y="661"/>
                    <a:pt x="445120" y="1837"/>
                  </a:cubicBezTo>
                  <a:cubicBezTo>
                    <a:pt x="446296" y="3013"/>
                    <a:pt x="446957" y="4608"/>
                    <a:pt x="446957" y="6272"/>
                  </a:cubicBezTo>
                  <a:lnTo>
                    <a:pt x="446957" y="6272"/>
                  </a:lnTo>
                  <a:cubicBezTo>
                    <a:pt x="446957" y="7935"/>
                    <a:pt x="446296" y="9530"/>
                    <a:pt x="445120" y="10706"/>
                  </a:cubicBezTo>
                  <a:cubicBezTo>
                    <a:pt x="443944" y="11882"/>
                    <a:pt x="442348" y="12543"/>
                    <a:pt x="440685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4695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28700" y="594631"/>
            <a:ext cx="285741" cy="285741"/>
          </a:xfrm>
          <a:custGeom>
            <a:avLst/>
            <a:gdLst/>
            <a:ahLst/>
            <a:cxnLst/>
            <a:rect l="l" t="t" r="r" b="b"/>
            <a:pathLst>
              <a:path w="285741" h="285741">
                <a:moveTo>
                  <a:pt x="0" y="0"/>
                </a:moveTo>
                <a:lnTo>
                  <a:pt x="285741" y="0"/>
                </a:lnTo>
                <a:lnTo>
                  <a:pt x="285741" y="285741"/>
                </a:lnTo>
                <a:lnTo>
                  <a:pt x="0" y="2857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698069" y="954536"/>
            <a:ext cx="3770068" cy="8377928"/>
          </a:xfrm>
          <a:custGeom>
            <a:avLst/>
            <a:gdLst/>
            <a:ahLst/>
            <a:cxnLst/>
            <a:rect l="l" t="t" r="r" b="b"/>
            <a:pathLst>
              <a:path w="3770068" h="8377928">
                <a:moveTo>
                  <a:pt x="0" y="0"/>
                </a:moveTo>
                <a:lnTo>
                  <a:pt x="3770068" y="0"/>
                </a:lnTo>
                <a:lnTo>
                  <a:pt x="3770068" y="8377928"/>
                </a:lnTo>
                <a:lnTo>
                  <a:pt x="0" y="83779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5940842" y="517674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385046" y="517674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154289" y="517674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898530" y="517674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005352" y="2792780"/>
            <a:ext cx="4982921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Menu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71571" y="9229725"/>
            <a:ext cx="1547756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05352" y="3729686"/>
            <a:ext cx="6355491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1F2020"/>
                </a:solidFill>
                <a:latin typeface="Canva Sans"/>
                <a:ea typeface="Canva Sans"/>
                <a:cs typeface="Canva Sans"/>
                <a:sym typeface="Canva Sans"/>
              </a:rPr>
              <a:t>Central hub for settings, saved posts, and additional options.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6694941" y="7615650"/>
            <a:ext cx="8252837" cy="8252837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8177932" y="8597752"/>
            <a:ext cx="110068" cy="660548"/>
            <a:chOff x="0" y="0"/>
            <a:chExt cx="28989" cy="1739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989" cy="173972"/>
            </a:xfrm>
            <a:custGeom>
              <a:avLst/>
              <a:gdLst/>
              <a:ahLst/>
              <a:cxnLst/>
              <a:rect l="l" t="t" r="r" b="b"/>
              <a:pathLst>
                <a:path w="28989" h="173972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940842" y="517674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385046" y="517674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54289" y="517674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98530" y="517674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070960" y="3029716"/>
            <a:ext cx="1768180" cy="47625"/>
            <a:chOff x="0" y="0"/>
            <a:chExt cx="465693" cy="1254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65693" cy="12543"/>
            </a:xfrm>
            <a:custGeom>
              <a:avLst/>
              <a:gdLst/>
              <a:ahLst/>
              <a:cxnLst/>
              <a:rect l="l" t="t" r="r" b="b"/>
              <a:pathLst>
                <a:path w="465693" h="12543">
                  <a:moveTo>
                    <a:pt x="6272" y="0"/>
                  </a:moveTo>
                  <a:lnTo>
                    <a:pt x="459422" y="0"/>
                  </a:lnTo>
                  <a:cubicBezTo>
                    <a:pt x="461085" y="0"/>
                    <a:pt x="462680" y="661"/>
                    <a:pt x="463857" y="1837"/>
                  </a:cubicBezTo>
                  <a:cubicBezTo>
                    <a:pt x="465033" y="3013"/>
                    <a:pt x="465693" y="4608"/>
                    <a:pt x="465693" y="6272"/>
                  </a:cubicBezTo>
                  <a:lnTo>
                    <a:pt x="465693" y="6272"/>
                  </a:lnTo>
                  <a:cubicBezTo>
                    <a:pt x="465693" y="7935"/>
                    <a:pt x="465033" y="9530"/>
                    <a:pt x="463857" y="10706"/>
                  </a:cubicBezTo>
                  <a:cubicBezTo>
                    <a:pt x="462680" y="11882"/>
                    <a:pt x="461085" y="12543"/>
                    <a:pt x="459422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465693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070960" y="2139014"/>
            <a:ext cx="6840791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Demo</a:t>
            </a:r>
          </a:p>
        </p:txBody>
      </p:sp>
      <p:sp>
        <p:nvSpPr>
          <p:cNvPr id="19" name="Freeform 19"/>
          <p:cNvSpPr/>
          <p:nvPr/>
        </p:nvSpPr>
        <p:spPr>
          <a:xfrm>
            <a:off x="9328841" y="7656187"/>
            <a:ext cx="247059" cy="130941"/>
          </a:xfrm>
          <a:custGeom>
            <a:avLst/>
            <a:gdLst/>
            <a:ahLst/>
            <a:cxnLst/>
            <a:rect l="l" t="t" r="r" b="b"/>
            <a:pathLst>
              <a:path w="247059" h="130941">
                <a:moveTo>
                  <a:pt x="0" y="0"/>
                </a:moveTo>
                <a:lnTo>
                  <a:pt x="247059" y="0"/>
                </a:lnTo>
                <a:lnTo>
                  <a:pt x="247059" y="130941"/>
                </a:lnTo>
                <a:lnTo>
                  <a:pt x="0" y="130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8194492" y="6483134"/>
            <a:ext cx="2976731" cy="82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consectetur adipiscing elit, sed do eiusmod tempor incididunt ut labore et dolore magna aliqua. Ut enim ad minim veniam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194492" y="6035503"/>
            <a:ext cx="2355637" cy="322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8"/>
              </a:lnSpc>
              <a:spcBef>
                <a:spcPct val="0"/>
              </a:spcBef>
            </a:pPr>
            <a:r>
              <a:rPr lang="en-US" sz="1877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Service 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194492" y="7587075"/>
            <a:ext cx="1177818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Learn More</a:t>
            </a:r>
          </a:p>
        </p:txBody>
      </p:sp>
      <p:sp>
        <p:nvSpPr>
          <p:cNvPr id="23" name="Freeform 23"/>
          <p:cNvSpPr/>
          <p:nvPr/>
        </p:nvSpPr>
        <p:spPr>
          <a:xfrm>
            <a:off x="1028700" y="594631"/>
            <a:ext cx="285741" cy="285741"/>
          </a:xfrm>
          <a:custGeom>
            <a:avLst/>
            <a:gdLst/>
            <a:ahLst/>
            <a:cxnLst/>
            <a:rect l="l" t="t" r="r" b="b"/>
            <a:pathLst>
              <a:path w="285741" h="285741">
                <a:moveTo>
                  <a:pt x="0" y="0"/>
                </a:moveTo>
                <a:lnTo>
                  <a:pt x="285741" y="0"/>
                </a:lnTo>
                <a:lnTo>
                  <a:pt x="285741" y="285741"/>
                </a:lnTo>
                <a:lnTo>
                  <a:pt x="0" y="2857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171571" y="9229725"/>
            <a:ext cx="1547756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13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6694941" y="7615650"/>
            <a:ext cx="8252837" cy="8252837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8177932" y="8597752"/>
            <a:ext cx="110068" cy="660548"/>
            <a:chOff x="0" y="0"/>
            <a:chExt cx="28989" cy="1739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989" cy="173972"/>
            </a:xfrm>
            <a:custGeom>
              <a:avLst/>
              <a:gdLst/>
              <a:ahLst/>
              <a:cxnLst/>
              <a:rect l="l" t="t" r="r" b="b"/>
              <a:pathLst>
                <a:path w="28989" h="173972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940842" y="517674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385046" y="517674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54289" y="517674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98530" y="517674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070960" y="3029716"/>
            <a:ext cx="3420395" cy="47649"/>
            <a:chOff x="0" y="0"/>
            <a:chExt cx="900845" cy="125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00845" cy="12550"/>
            </a:xfrm>
            <a:custGeom>
              <a:avLst/>
              <a:gdLst/>
              <a:ahLst/>
              <a:cxnLst/>
              <a:rect l="l" t="t" r="r" b="b"/>
              <a:pathLst>
                <a:path w="900845" h="12550">
                  <a:moveTo>
                    <a:pt x="6275" y="0"/>
                  </a:moveTo>
                  <a:lnTo>
                    <a:pt x="894570" y="0"/>
                  </a:lnTo>
                  <a:cubicBezTo>
                    <a:pt x="898036" y="0"/>
                    <a:pt x="900845" y="2809"/>
                    <a:pt x="900845" y="6275"/>
                  </a:cubicBezTo>
                  <a:lnTo>
                    <a:pt x="900845" y="6275"/>
                  </a:lnTo>
                  <a:cubicBezTo>
                    <a:pt x="900845" y="7939"/>
                    <a:pt x="900184" y="9535"/>
                    <a:pt x="899007" y="10712"/>
                  </a:cubicBezTo>
                  <a:cubicBezTo>
                    <a:pt x="897830" y="11888"/>
                    <a:pt x="896234" y="12550"/>
                    <a:pt x="894570" y="12550"/>
                  </a:cubicBezTo>
                  <a:lnTo>
                    <a:pt x="6275" y="12550"/>
                  </a:lnTo>
                  <a:cubicBezTo>
                    <a:pt x="4611" y="12550"/>
                    <a:pt x="3015" y="11888"/>
                    <a:pt x="1838" y="10712"/>
                  </a:cubicBezTo>
                  <a:cubicBezTo>
                    <a:pt x="661" y="9535"/>
                    <a:pt x="0" y="7939"/>
                    <a:pt x="0" y="6275"/>
                  </a:cubicBezTo>
                  <a:lnTo>
                    <a:pt x="0" y="6275"/>
                  </a:lnTo>
                  <a:cubicBezTo>
                    <a:pt x="0" y="4611"/>
                    <a:pt x="661" y="3015"/>
                    <a:pt x="1838" y="1838"/>
                  </a:cubicBezTo>
                  <a:cubicBezTo>
                    <a:pt x="3015" y="661"/>
                    <a:pt x="4611" y="0"/>
                    <a:pt x="6275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900845" cy="50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070960" y="2139014"/>
            <a:ext cx="6840791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  <p:sp>
        <p:nvSpPr>
          <p:cNvPr id="19" name="Freeform 19"/>
          <p:cNvSpPr/>
          <p:nvPr/>
        </p:nvSpPr>
        <p:spPr>
          <a:xfrm>
            <a:off x="9328841" y="7656187"/>
            <a:ext cx="247059" cy="130941"/>
          </a:xfrm>
          <a:custGeom>
            <a:avLst/>
            <a:gdLst/>
            <a:ahLst/>
            <a:cxnLst/>
            <a:rect l="l" t="t" r="r" b="b"/>
            <a:pathLst>
              <a:path w="247059" h="130941">
                <a:moveTo>
                  <a:pt x="0" y="0"/>
                </a:moveTo>
                <a:lnTo>
                  <a:pt x="247059" y="0"/>
                </a:lnTo>
                <a:lnTo>
                  <a:pt x="247059" y="130941"/>
                </a:lnTo>
                <a:lnTo>
                  <a:pt x="0" y="130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8194492" y="6483134"/>
            <a:ext cx="2976731" cy="82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consectetur adipiscing elit, sed do eiusmod tempor incididunt ut labore et dolore magna aliqua. Ut enim ad minim veniam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194492" y="6035503"/>
            <a:ext cx="2355637" cy="322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8"/>
              </a:lnSpc>
              <a:spcBef>
                <a:spcPct val="0"/>
              </a:spcBef>
            </a:pPr>
            <a:r>
              <a:rPr lang="en-US" sz="1877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Service 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194492" y="7587075"/>
            <a:ext cx="1177818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Learn More</a:t>
            </a:r>
          </a:p>
        </p:txBody>
      </p:sp>
      <p:sp>
        <p:nvSpPr>
          <p:cNvPr id="23" name="Freeform 23"/>
          <p:cNvSpPr/>
          <p:nvPr/>
        </p:nvSpPr>
        <p:spPr>
          <a:xfrm>
            <a:off x="1028700" y="594631"/>
            <a:ext cx="285741" cy="285741"/>
          </a:xfrm>
          <a:custGeom>
            <a:avLst/>
            <a:gdLst/>
            <a:ahLst/>
            <a:cxnLst/>
            <a:rect l="l" t="t" r="r" b="b"/>
            <a:pathLst>
              <a:path w="285741" h="285741">
                <a:moveTo>
                  <a:pt x="0" y="0"/>
                </a:moveTo>
                <a:lnTo>
                  <a:pt x="285741" y="0"/>
                </a:lnTo>
                <a:lnTo>
                  <a:pt x="285741" y="285741"/>
                </a:lnTo>
                <a:lnTo>
                  <a:pt x="0" y="2857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171571" y="9229725"/>
            <a:ext cx="1547756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14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005352" y="3715458"/>
            <a:ext cx="12238304" cy="2389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7" lvl="1" indent="-248284" algn="l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F2020"/>
                </a:solidFill>
                <a:latin typeface="Canva Sans"/>
                <a:ea typeface="Canva Sans"/>
                <a:cs typeface="Canva Sans"/>
                <a:sym typeface="Canva Sans"/>
              </a:rPr>
              <a:t>This project focused on creating a Facebook UI using Java in Android Studio.</a:t>
            </a:r>
          </a:p>
          <a:p>
            <a:pPr marL="496567" lvl="1" indent="-248284" algn="l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F2020"/>
                </a:solidFill>
                <a:latin typeface="Canva Sans"/>
                <a:ea typeface="Canva Sans"/>
                <a:cs typeface="Canva Sans"/>
                <a:sym typeface="Canva Sans"/>
              </a:rPr>
              <a:t>Implemented key sections: Home, Video, Profile, Notifications, Messenger, and Menu using essential Android components such as ScrollView, ViewPager, LinearLayout, CardView, and others.</a:t>
            </a:r>
          </a:p>
          <a:p>
            <a:pPr marL="496567" lvl="1" indent="-248284" algn="l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1F2020"/>
                </a:solidFill>
                <a:latin typeface="Canva Sans"/>
                <a:ea typeface="Canva Sans"/>
                <a:cs typeface="Canva Sans"/>
                <a:sym typeface="Canva Sans"/>
              </a:rPr>
              <a:t>Moving forward, additional improvements like animations, performance optimizations, and dark mode can further enhance the overall user experience.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6694941" y="7615650"/>
            <a:ext cx="8252837" cy="8252837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148802" y="7301218"/>
            <a:ext cx="20585603" cy="5264356"/>
            <a:chOff x="0" y="0"/>
            <a:chExt cx="4274726" cy="109317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74726" cy="1093176"/>
            </a:xfrm>
            <a:custGeom>
              <a:avLst/>
              <a:gdLst/>
              <a:ahLst/>
              <a:cxnLst/>
              <a:rect l="l" t="t" r="r" b="b"/>
              <a:pathLst>
                <a:path w="4274726" h="1093176">
                  <a:moveTo>
                    <a:pt x="2137363" y="0"/>
                  </a:moveTo>
                  <a:cubicBezTo>
                    <a:pt x="956930" y="0"/>
                    <a:pt x="0" y="244716"/>
                    <a:pt x="0" y="546588"/>
                  </a:cubicBezTo>
                  <a:cubicBezTo>
                    <a:pt x="0" y="848460"/>
                    <a:pt x="956930" y="1093176"/>
                    <a:pt x="2137363" y="1093176"/>
                  </a:cubicBezTo>
                  <a:cubicBezTo>
                    <a:pt x="3317796" y="1093176"/>
                    <a:pt x="4274726" y="848460"/>
                    <a:pt x="4274726" y="546588"/>
                  </a:cubicBezTo>
                  <a:cubicBezTo>
                    <a:pt x="4274726" y="244716"/>
                    <a:pt x="3317796" y="0"/>
                    <a:pt x="2137363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400756" y="64385"/>
              <a:ext cx="3473215" cy="926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940842" y="517674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385046" y="517674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54289" y="517674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98530" y="517674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902954" y="3908086"/>
            <a:ext cx="10482091" cy="2137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83"/>
              </a:lnSpc>
              <a:spcBef>
                <a:spcPct val="0"/>
              </a:spcBef>
            </a:pPr>
            <a:r>
              <a:rPr lang="en-US" sz="11845" b="1">
                <a:solidFill>
                  <a:srgbClr val="335AC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sp>
        <p:nvSpPr>
          <p:cNvPr id="16" name="Freeform 16"/>
          <p:cNvSpPr/>
          <p:nvPr/>
        </p:nvSpPr>
        <p:spPr>
          <a:xfrm>
            <a:off x="1028700" y="594631"/>
            <a:ext cx="285741" cy="285741"/>
          </a:xfrm>
          <a:custGeom>
            <a:avLst/>
            <a:gdLst/>
            <a:ahLst/>
            <a:cxnLst/>
            <a:rect l="l" t="t" r="r" b="b"/>
            <a:pathLst>
              <a:path w="285741" h="285741">
                <a:moveTo>
                  <a:pt x="0" y="0"/>
                </a:moveTo>
                <a:lnTo>
                  <a:pt x="285741" y="0"/>
                </a:lnTo>
                <a:lnTo>
                  <a:pt x="285741" y="285741"/>
                </a:lnTo>
                <a:lnTo>
                  <a:pt x="0" y="2857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520229" y="4470746"/>
            <a:ext cx="8252837" cy="825283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940842" y="517674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385046" y="517674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54289" y="517674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98530" y="517674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927240" y="3710399"/>
            <a:ext cx="1042538" cy="47625"/>
            <a:chOff x="0" y="0"/>
            <a:chExt cx="274578" cy="1254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927240" y="2057698"/>
            <a:ext cx="4982921" cy="1408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Table of contents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927240" y="4748749"/>
            <a:ext cx="677751" cy="67775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2874528" y="4870454"/>
            <a:ext cx="2243577" cy="39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18060" y="4924746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5953135" y="4748749"/>
            <a:ext cx="677751" cy="677751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6897586" y="4870454"/>
            <a:ext cx="2243577" cy="39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Architecture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043955" y="4924746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927240" y="5983525"/>
            <a:ext cx="677751" cy="677751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2874528" y="6105230"/>
            <a:ext cx="2243577" cy="39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Activities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018060" y="6159522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5953135" y="5983525"/>
            <a:ext cx="677751" cy="677751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6890898" y="6105230"/>
            <a:ext cx="2243577" cy="39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Demo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043955" y="6159522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1927240" y="7213725"/>
            <a:ext cx="677751" cy="677751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2874528" y="7335430"/>
            <a:ext cx="2243577" cy="39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Conclusion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018060" y="7389723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id="44" name="Freeform 44"/>
          <p:cNvSpPr/>
          <p:nvPr/>
        </p:nvSpPr>
        <p:spPr>
          <a:xfrm>
            <a:off x="1028700" y="594631"/>
            <a:ext cx="285741" cy="285741"/>
          </a:xfrm>
          <a:custGeom>
            <a:avLst/>
            <a:gdLst/>
            <a:ahLst/>
            <a:cxnLst/>
            <a:rect l="l" t="t" r="r" b="b"/>
            <a:pathLst>
              <a:path w="285741" h="285741">
                <a:moveTo>
                  <a:pt x="0" y="0"/>
                </a:moveTo>
                <a:lnTo>
                  <a:pt x="285741" y="0"/>
                </a:lnTo>
                <a:lnTo>
                  <a:pt x="285741" y="285741"/>
                </a:lnTo>
                <a:lnTo>
                  <a:pt x="0" y="2857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5" name="TextBox 45"/>
          <p:cNvSpPr txBox="1"/>
          <p:nvPr/>
        </p:nvSpPr>
        <p:spPr>
          <a:xfrm>
            <a:off x="1171571" y="9229725"/>
            <a:ext cx="1547756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8177932" y="8597752"/>
            <a:ext cx="110068" cy="660548"/>
            <a:chOff x="0" y="0"/>
            <a:chExt cx="28989" cy="1739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989" cy="173972"/>
            </a:xfrm>
            <a:custGeom>
              <a:avLst/>
              <a:gdLst/>
              <a:ahLst/>
              <a:cxnLst/>
              <a:rect l="l" t="t" r="r" b="b"/>
              <a:pathLst>
                <a:path w="28989" h="173972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940842" y="517674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385046" y="517674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54289" y="517674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98530" y="517674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070960" y="3029716"/>
            <a:ext cx="1042538" cy="47625"/>
            <a:chOff x="0" y="0"/>
            <a:chExt cx="274578" cy="1254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070960" y="2139014"/>
            <a:ext cx="6840791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</p:txBody>
      </p:sp>
      <p:sp>
        <p:nvSpPr>
          <p:cNvPr id="19" name="Freeform 19"/>
          <p:cNvSpPr/>
          <p:nvPr/>
        </p:nvSpPr>
        <p:spPr>
          <a:xfrm>
            <a:off x="9328841" y="7656187"/>
            <a:ext cx="247059" cy="130941"/>
          </a:xfrm>
          <a:custGeom>
            <a:avLst/>
            <a:gdLst/>
            <a:ahLst/>
            <a:cxnLst/>
            <a:rect l="l" t="t" r="r" b="b"/>
            <a:pathLst>
              <a:path w="247059" h="130941">
                <a:moveTo>
                  <a:pt x="0" y="0"/>
                </a:moveTo>
                <a:lnTo>
                  <a:pt x="247059" y="0"/>
                </a:lnTo>
                <a:lnTo>
                  <a:pt x="247059" y="130941"/>
                </a:lnTo>
                <a:lnTo>
                  <a:pt x="0" y="130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8194492" y="6483134"/>
            <a:ext cx="2976731" cy="82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consectetur adipiscing elit, sed do eiusmod tempor incididunt ut labore et dolore magna aliqua. Ut enim ad minim veniam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194492" y="6035503"/>
            <a:ext cx="2355637" cy="322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8"/>
              </a:lnSpc>
              <a:spcBef>
                <a:spcPct val="0"/>
              </a:spcBef>
            </a:pPr>
            <a:r>
              <a:rPr lang="en-US" sz="1877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Service 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194492" y="7587075"/>
            <a:ext cx="1177818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Learn More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70960" y="3299190"/>
            <a:ext cx="12018173" cy="384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14"/>
              </a:lnSpc>
              <a:spcBef>
                <a:spcPct val="0"/>
              </a:spcBef>
            </a:pPr>
            <a:endParaRPr/>
          </a:p>
          <a:p>
            <a:pPr marL="496569" lvl="1" indent="-248284" algn="just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 this presentation, the goal is to showcase the UI design of Facebook as implemented in Android Studio using Java.</a:t>
            </a:r>
          </a:p>
          <a:p>
            <a:pPr marL="496569" lvl="1" indent="-248284" algn="just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Focused purely on the user interface.</a:t>
            </a:r>
          </a:p>
          <a:p>
            <a:pPr marL="496569" lvl="1" indent="-248284" algn="just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UI covers key sections users interact with daily: Home, Video, Profile, Notifications, Messenger, Menu, ...</a:t>
            </a:r>
          </a:p>
          <a:p>
            <a:pPr marL="496569" lvl="1" indent="-248284" algn="just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This project demonstrates the layout, visual structure, and navigation elements that enhance user interaction and provide a seamless experience.</a:t>
            </a:r>
          </a:p>
          <a:p>
            <a:pPr algn="just">
              <a:lnSpc>
                <a:spcPts val="4214"/>
              </a:lnSpc>
              <a:spcBef>
                <a:spcPct val="0"/>
              </a:spcBef>
            </a:pPr>
            <a:endParaRPr lang="en-US" sz="22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1028700" y="594631"/>
            <a:ext cx="285741" cy="285741"/>
          </a:xfrm>
          <a:custGeom>
            <a:avLst/>
            <a:gdLst/>
            <a:ahLst/>
            <a:cxnLst/>
            <a:rect l="l" t="t" r="r" b="b"/>
            <a:pathLst>
              <a:path w="285741" h="285741">
                <a:moveTo>
                  <a:pt x="0" y="0"/>
                </a:moveTo>
                <a:lnTo>
                  <a:pt x="285741" y="0"/>
                </a:lnTo>
                <a:lnTo>
                  <a:pt x="285741" y="285741"/>
                </a:lnTo>
                <a:lnTo>
                  <a:pt x="0" y="2857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171571" y="9229725"/>
            <a:ext cx="1547756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6694941" y="7615650"/>
            <a:ext cx="8252837" cy="8252837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8177932" y="8597752"/>
            <a:ext cx="110068" cy="660548"/>
            <a:chOff x="0" y="0"/>
            <a:chExt cx="28989" cy="1739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989" cy="173972"/>
            </a:xfrm>
            <a:custGeom>
              <a:avLst/>
              <a:gdLst/>
              <a:ahLst/>
              <a:cxnLst/>
              <a:rect l="l" t="t" r="r" b="b"/>
              <a:pathLst>
                <a:path w="28989" h="173972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940842" y="517674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385046" y="517674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54289" y="517674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98530" y="517674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070960" y="3029716"/>
            <a:ext cx="3742199" cy="47625"/>
            <a:chOff x="0" y="0"/>
            <a:chExt cx="985600" cy="1254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85600" cy="12543"/>
            </a:xfrm>
            <a:custGeom>
              <a:avLst/>
              <a:gdLst/>
              <a:ahLst/>
              <a:cxnLst/>
              <a:rect l="l" t="t" r="r" b="b"/>
              <a:pathLst>
                <a:path w="985600" h="12543">
                  <a:moveTo>
                    <a:pt x="6272" y="0"/>
                  </a:moveTo>
                  <a:lnTo>
                    <a:pt x="979328" y="0"/>
                  </a:lnTo>
                  <a:cubicBezTo>
                    <a:pt x="980991" y="0"/>
                    <a:pt x="982587" y="661"/>
                    <a:pt x="983763" y="1837"/>
                  </a:cubicBezTo>
                  <a:cubicBezTo>
                    <a:pt x="984939" y="3013"/>
                    <a:pt x="985600" y="4608"/>
                    <a:pt x="985600" y="6272"/>
                  </a:cubicBezTo>
                  <a:lnTo>
                    <a:pt x="985600" y="6272"/>
                  </a:lnTo>
                  <a:cubicBezTo>
                    <a:pt x="985600" y="7935"/>
                    <a:pt x="984939" y="9530"/>
                    <a:pt x="983763" y="10706"/>
                  </a:cubicBezTo>
                  <a:cubicBezTo>
                    <a:pt x="982587" y="11882"/>
                    <a:pt x="980991" y="12543"/>
                    <a:pt x="979328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985600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070960" y="2139014"/>
            <a:ext cx="6840791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Architecture</a:t>
            </a:r>
          </a:p>
        </p:txBody>
      </p:sp>
      <p:sp>
        <p:nvSpPr>
          <p:cNvPr id="19" name="Freeform 19"/>
          <p:cNvSpPr/>
          <p:nvPr/>
        </p:nvSpPr>
        <p:spPr>
          <a:xfrm>
            <a:off x="9328841" y="7656187"/>
            <a:ext cx="247059" cy="130941"/>
          </a:xfrm>
          <a:custGeom>
            <a:avLst/>
            <a:gdLst/>
            <a:ahLst/>
            <a:cxnLst/>
            <a:rect l="l" t="t" r="r" b="b"/>
            <a:pathLst>
              <a:path w="247059" h="130941">
                <a:moveTo>
                  <a:pt x="0" y="0"/>
                </a:moveTo>
                <a:lnTo>
                  <a:pt x="247059" y="0"/>
                </a:lnTo>
                <a:lnTo>
                  <a:pt x="247059" y="130941"/>
                </a:lnTo>
                <a:lnTo>
                  <a:pt x="0" y="130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8194492" y="6483134"/>
            <a:ext cx="2976731" cy="82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consectetur adipiscing elit, sed do eiusmod tempor incididunt ut labore et dolore magna aliqua. Ut enim ad minim veniam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194492" y="6035503"/>
            <a:ext cx="2355637" cy="322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8"/>
              </a:lnSpc>
              <a:spcBef>
                <a:spcPct val="0"/>
              </a:spcBef>
            </a:pPr>
            <a:r>
              <a:rPr lang="en-US" sz="1877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Service 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194492" y="7587075"/>
            <a:ext cx="1177818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Learn More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70960" y="3337451"/>
            <a:ext cx="12505770" cy="4904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UI Components used in this project:</a:t>
            </a:r>
          </a:p>
          <a:p>
            <a:pPr marL="496567" lvl="1" indent="-248284" algn="just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ScrollView: Used for scrollable content like the Home feed and Notifications.</a:t>
            </a:r>
          </a:p>
          <a:p>
            <a:pPr marL="496567" lvl="1" indent="-248284" algn="just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ViewPager: Enables smooth navigation between sections such as Home, Video, and Profile.</a:t>
            </a:r>
          </a:p>
          <a:p>
            <a:pPr marL="496567" lvl="1" indent="-248284" algn="just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LinearLayout, RelativeLayout &amp; FrameLayout: Used for organizing the layout of the UI components in a clean manner.</a:t>
            </a:r>
          </a:p>
          <a:p>
            <a:pPr marL="496567" lvl="1" indent="-248284" algn="just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CardView: Adds elevation and a clean look to individual items like posts and notifications.</a:t>
            </a:r>
          </a:p>
          <a:p>
            <a:pPr marL="496567" lvl="1" indent="-248284" algn="just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ImageView &amp; ImageButton: Display pictures, post images, and buttons for actions.</a:t>
            </a:r>
          </a:p>
          <a:p>
            <a:pPr marL="496567" lvl="1" indent="-248284" algn="just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TextView: Used to display text throughout the UI, including user names, post content, and notification messages.</a:t>
            </a:r>
          </a:p>
          <a:p>
            <a:pPr algn="just">
              <a:lnSpc>
                <a:spcPts val="3219"/>
              </a:lnSpc>
              <a:spcBef>
                <a:spcPct val="0"/>
              </a:spcBef>
            </a:pPr>
            <a:endParaRPr lang="en-US" sz="22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1028700" y="594631"/>
            <a:ext cx="285741" cy="285741"/>
          </a:xfrm>
          <a:custGeom>
            <a:avLst/>
            <a:gdLst/>
            <a:ahLst/>
            <a:cxnLst/>
            <a:rect l="l" t="t" r="r" b="b"/>
            <a:pathLst>
              <a:path w="285741" h="285741">
                <a:moveTo>
                  <a:pt x="0" y="0"/>
                </a:moveTo>
                <a:lnTo>
                  <a:pt x="285741" y="0"/>
                </a:lnTo>
                <a:lnTo>
                  <a:pt x="285741" y="285741"/>
                </a:lnTo>
                <a:lnTo>
                  <a:pt x="0" y="2857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171571" y="9229725"/>
            <a:ext cx="1547756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6694941" y="7615650"/>
            <a:ext cx="8252837" cy="8252837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8177932" y="8597752"/>
            <a:ext cx="110068" cy="660548"/>
            <a:chOff x="0" y="0"/>
            <a:chExt cx="28989" cy="1739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989" cy="173972"/>
            </a:xfrm>
            <a:custGeom>
              <a:avLst/>
              <a:gdLst/>
              <a:ahLst/>
              <a:cxnLst/>
              <a:rect l="l" t="t" r="r" b="b"/>
              <a:pathLst>
                <a:path w="28989" h="173972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940842" y="517674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385046" y="517674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54289" y="517674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98530" y="517674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070960" y="3029716"/>
            <a:ext cx="2835300" cy="47625"/>
            <a:chOff x="0" y="0"/>
            <a:chExt cx="746746" cy="1254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46746" cy="12543"/>
            </a:xfrm>
            <a:custGeom>
              <a:avLst/>
              <a:gdLst/>
              <a:ahLst/>
              <a:cxnLst/>
              <a:rect l="l" t="t" r="r" b="b"/>
              <a:pathLst>
                <a:path w="746746" h="12543">
                  <a:moveTo>
                    <a:pt x="6272" y="0"/>
                  </a:moveTo>
                  <a:lnTo>
                    <a:pt x="740474" y="0"/>
                  </a:lnTo>
                  <a:cubicBezTo>
                    <a:pt x="742137" y="0"/>
                    <a:pt x="743733" y="661"/>
                    <a:pt x="744909" y="1837"/>
                  </a:cubicBezTo>
                  <a:cubicBezTo>
                    <a:pt x="746085" y="3013"/>
                    <a:pt x="746746" y="4608"/>
                    <a:pt x="746746" y="6272"/>
                  </a:cubicBezTo>
                  <a:lnTo>
                    <a:pt x="746746" y="6272"/>
                  </a:lnTo>
                  <a:cubicBezTo>
                    <a:pt x="746746" y="7935"/>
                    <a:pt x="746085" y="9530"/>
                    <a:pt x="744909" y="10706"/>
                  </a:cubicBezTo>
                  <a:cubicBezTo>
                    <a:pt x="743733" y="11882"/>
                    <a:pt x="742137" y="12543"/>
                    <a:pt x="740474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746746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070960" y="2136039"/>
            <a:ext cx="6840791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Activities</a:t>
            </a:r>
          </a:p>
        </p:txBody>
      </p:sp>
      <p:sp>
        <p:nvSpPr>
          <p:cNvPr id="19" name="Freeform 19"/>
          <p:cNvSpPr/>
          <p:nvPr/>
        </p:nvSpPr>
        <p:spPr>
          <a:xfrm>
            <a:off x="9328841" y="7656187"/>
            <a:ext cx="247059" cy="130941"/>
          </a:xfrm>
          <a:custGeom>
            <a:avLst/>
            <a:gdLst/>
            <a:ahLst/>
            <a:cxnLst/>
            <a:rect l="l" t="t" r="r" b="b"/>
            <a:pathLst>
              <a:path w="247059" h="130941">
                <a:moveTo>
                  <a:pt x="0" y="0"/>
                </a:moveTo>
                <a:lnTo>
                  <a:pt x="247059" y="0"/>
                </a:lnTo>
                <a:lnTo>
                  <a:pt x="247059" y="130941"/>
                </a:lnTo>
                <a:lnTo>
                  <a:pt x="0" y="130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8194492" y="6483134"/>
            <a:ext cx="2976731" cy="82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consectetur adipiscing elit, sed do eiusmod tempor incididunt ut labore et dolore magna aliqua. Ut enim ad minim veniam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194492" y="6035503"/>
            <a:ext cx="2355637" cy="322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8"/>
              </a:lnSpc>
              <a:spcBef>
                <a:spcPct val="0"/>
              </a:spcBef>
            </a:pPr>
            <a:r>
              <a:rPr lang="en-US" sz="1877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Service 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194492" y="7587075"/>
            <a:ext cx="1177818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Learn More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70960" y="3191641"/>
            <a:ext cx="6399421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UI Structure &amp; Layout</a:t>
            </a:r>
          </a:p>
        </p:txBody>
      </p:sp>
      <p:sp>
        <p:nvSpPr>
          <p:cNvPr id="24" name="Freeform 24"/>
          <p:cNvSpPr/>
          <p:nvPr/>
        </p:nvSpPr>
        <p:spPr>
          <a:xfrm>
            <a:off x="1028700" y="594631"/>
            <a:ext cx="285741" cy="285741"/>
          </a:xfrm>
          <a:custGeom>
            <a:avLst/>
            <a:gdLst/>
            <a:ahLst/>
            <a:cxnLst/>
            <a:rect l="l" t="t" r="r" b="b"/>
            <a:pathLst>
              <a:path w="285741" h="285741">
                <a:moveTo>
                  <a:pt x="0" y="0"/>
                </a:moveTo>
                <a:lnTo>
                  <a:pt x="285741" y="0"/>
                </a:lnTo>
                <a:lnTo>
                  <a:pt x="285741" y="285741"/>
                </a:lnTo>
                <a:lnTo>
                  <a:pt x="0" y="2857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171571" y="9229725"/>
            <a:ext cx="1547756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6694941" y="7615650"/>
            <a:ext cx="8252837" cy="8252837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8177932" y="8597752"/>
            <a:ext cx="110068" cy="660548"/>
            <a:chOff x="0" y="0"/>
            <a:chExt cx="28989" cy="1739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989" cy="173972"/>
            </a:xfrm>
            <a:custGeom>
              <a:avLst/>
              <a:gdLst/>
              <a:ahLst/>
              <a:cxnLst/>
              <a:rect l="l" t="t" r="r" b="b"/>
              <a:pathLst>
                <a:path w="28989" h="173972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005352" y="3524532"/>
            <a:ext cx="1697038" cy="47625"/>
            <a:chOff x="0" y="0"/>
            <a:chExt cx="446957" cy="1254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6957" cy="12543"/>
            </a:xfrm>
            <a:custGeom>
              <a:avLst/>
              <a:gdLst/>
              <a:ahLst/>
              <a:cxnLst/>
              <a:rect l="l" t="t" r="r" b="b"/>
              <a:pathLst>
                <a:path w="446957" h="12543">
                  <a:moveTo>
                    <a:pt x="6272" y="0"/>
                  </a:moveTo>
                  <a:lnTo>
                    <a:pt x="440685" y="0"/>
                  </a:lnTo>
                  <a:cubicBezTo>
                    <a:pt x="442348" y="0"/>
                    <a:pt x="443944" y="661"/>
                    <a:pt x="445120" y="1837"/>
                  </a:cubicBezTo>
                  <a:cubicBezTo>
                    <a:pt x="446296" y="3013"/>
                    <a:pt x="446957" y="4608"/>
                    <a:pt x="446957" y="6272"/>
                  </a:cubicBezTo>
                  <a:lnTo>
                    <a:pt x="446957" y="6272"/>
                  </a:lnTo>
                  <a:cubicBezTo>
                    <a:pt x="446957" y="7935"/>
                    <a:pt x="446296" y="9530"/>
                    <a:pt x="445120" y="10706"/>
                  </a:cubicBezTo>
                  <a:cubicBezTo>
                    <a:pt x="443944" y="11882"/>
                    <a:pt x="442348" y="12543"/>
                    <a:pt x="440685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4695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28700" y="594631"/>
            <a:ext cx="285741" cy="285741"/>
          </a:xfrm>
          <a:custGeom>
            <a:avLst/>
            <a:gdLst/>
            <a:ahLst/>
            <a:cxnLst/>
            <a:rect l="l" t="t" r="r" b="b"/>
            <a:pathLst>
              <a:path w="285741" h="285741">
                <a:moveTo>
                  <a:pt x="0" y="0"/>
                </a:moveTo>
                <a:lnTo>
                  <a:pt x="285741" y="0"/>
                </a:lnTo>
                <a:lnTo>
                  <a:pt x="285741" y="285741"/>
                </a:lnTo>
                <a:lnTo>
                  <a:pt x="0" y="2857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384222" y="954536"/>
            <a:ext cx="3770068" cy="8377928"/>
          </a:xfrm>
          <a:custGeom>
            <a:avLst/>
            <a:gdLst/>
            <a:ahLst/>
            <a:cxnLst/>
            <a:rect l="l" t="t" r="r" b="b"/>
            <a:pathLst>
              <a:path w="3770068" h="8377928">
                <a:moveTo>
                  <a:pt x="0" y="0"/>
                </a:moveTo>
                <a:lnTo>
                  <a:pt x="3770067" y="0"/>
                </a:lnTo>
                <a:lnTo>
                  <a:pt x="3770067" y="8377928"/>
                </a:lnTo>
                <a:lnTo>
                  <a:pt x="0" y="83779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771260" y="954536"/>
            <a:ext cx="3770068" cy="8377928"/>
          </a:xfrm>
          <a:custGeom>
            <a:avLst/>
            <a:gdLst/>
            <a:ahLst/>
            <a:cxnLst/>
            <a:rect l="l" t="t" r="r" b="b"/>
            <a:pathLst>
              <a:path w="3770068" h="8377928">
                <a:moveTo>
                  <a:pt x="0" y="0"/>
                </a:moveTo>
                <a:lnTo>
                  <a:pt x="3770068" y="0"/>
                </a:lnTo>
                <a:lnTo>
                  <a:pt x="3770068" y="8377928"/>
                </a:lnTo>
                <a:lnTo>
                  <a:pt x="0" y="83779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5940842" y="517674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385046" y="517674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154289" y="517674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898530" y="517674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005352" y="2792780"/>
            <a:ext cx="4982921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71571" y="9229725"/>
            <a:ext cx="1547756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05352" y="3781896"/>
            <a:ext cx="6155214" cy="1155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7" lvl="1" indent="-259078" algn="l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1F2020"/>
                </a:solidFill>
                <a:latin typeface="Canva Sans"/>
                <a:ea typeface="Canva Sans"/>
                <a:cs typeface="Canva Sans"/>
                <a:sym typeface="Canva Sans"/>
              </a:rPr>
              <a:t>Scrollable news feed displaying posts.</a:t>
            </a:r>
          </a:p>
          <a:p>
            <a:pPr marL="518157" lvl="1" indent="-259078" algn="l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1F2020"/>
                </a:solidFill>
                <a:latin typeface="Canva Sans"/>
                <a:ea typeface="Canva Sans"/>
                <a:cs typeface="Canva Sans"/>
                <a:sym typeface="Canva Sans"/>
              </a:rPr>
              <a:t>Stories and post creation on top.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endParaRPr lang="en-US" sz="2399">
              <a:solidFill>
                <a:srgbClr val="1F202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16694941" y="7615650"/>
            <a:ext cx="8252837" cy="825283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8177932" y="8597752"/>
            <a:ext cx="110068" cy="660548"/>
            <a:chOff x="0" y="0"/>
            <a:chExt cx="28989" cy="1739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989" cy="173972"/>
            </a:xfrm>
            <a:custGeom>
              <a:avLst/>
              <a:gdLst/>
              <a:ahLst/>
              <a:cxnLst/>
              <a:rect l="l" t="t" r="r" b="b"/>
              <a:pathLst>
                <a:path w="28989" h="173972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638396" y="3014785"/>
            <a:ext cx="3251350" cy="47625"/>
            <a:chOff x="0" y="0"/>
            <a:chExt cx="856323" cy="1254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6323" cy="12543"/>
            </a:xfrm>
            <a:custGeom>
              <a:avLst/>
              <a:gdLst/>
              <a:ahLst/>
              <a:cxnLst/>
              <a:rect l="l" t="t" r="r" b="b"/>
              <a:pathLst>
                <a:path w="856323" h="12543">
                  <a:moveTo>
                    <a:pt x="6272" y="0"/>
                  </a:moveTo>
                  <a:lnTo>
                    <a:pt x="850051" y="0"/>
                  </a:lnTo>
                  <a:cubicBezTo>
                    <a:pt x="853515" y="0"/>
                    <a:pt x="856323" y="2808"/>
                    <a:pt x="856323" y="6272"/>
                  </a:cubicBezTo>
                  <a:lnTo>
                    <a:pt x="856323" y="6272"/>
                  </a:lnTo>
                  <a:cubicBezTo>
                    <a:pt x="856323" y="7935"/>
                    <a:pt x="855662" y="9530"/>
                    <a:pt x="854486" y="10706"/>
                  </a:cubicBezTo>
                  <a:cubicBezTo>
                    <a:pt x="853310" y="11882"/>
                    <a:pt x="851714" y="12543"/>
                    <a:pt x="850051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56323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28700" y="594631"/>
            <a:ext cx="285741" cy="285741"/>
          </a:xfrm>
          <a:custGeom>
            <a:avLst/>
            <a:gdLst/>
            <a:ahLst/>
            <a:cxnLst/>
            <a:rect l="l" t="t" r="r" b="b"/>
            <a:pathLst>
              <a:path w="285741" h="285741">
                <a:moveTo>
                  <a:pt x="0" y="0"/>
                </a:moveTo>
                <a:lnTo>
                  <a:pt x="285741" y="0"/>
                </a:lnTo>
                <a:lnTo>
                  <a:pt x="285741" y="285741"/>
                </a:lnTo>
                <a:lnTo>
                  <a:pt x="0" y="2857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6694941" y="7615650"/>
            <a:ext cx="8252837" cy="825283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4058453" y="954536"/>
            <a:ext cx="3770068" cy="8377928"/>
          </a:xfrm>
          <a:custGeom>
            <a:avLst/>
            <a:gdLst/>
            <a:ahLst/>
            <a:cxnLst/>
            <a:rect l="l" t="t" r="r" b="b"/>
            <a:pathLst>
              <a:path w="3770068" h="8377928">
                <a:moveTo>
                  <a:pt x="0" y="0"/>
                </a:moveTo>
                <a:lnTo>
                  <a:pt x="3770068" y="0"/>
                </a:lnTo>
                <a:lnTo>
                  <a:pt x="3770068" y="8377928"/>
                </a:lnTo>
                <a:lnTo>
                  <a:pt x="0" y="83779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5940842" y="517674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385046" y="517674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154289" y="517674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898530" y="517674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638396" y="2205744"/>
            <a:ext cx="4982921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Messenger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-652881" y="8889926"/>
            <a:ext cx="1547756" cy="233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20"/>
              </a:lnSpc>
              <a:spcBef>
                <a:spcPct val="0"/>
              </a:spcBef>
            </a:pPr>
            <a:r>
              <a:rPr lang="en-US" sz="13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71571" y="9229725"/>
            <a:ext cx="1547756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638396" y="3245925"/>
            <a:ext cx="613329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1F2020"/>
                </a:solidFill>
                <a:latin typeface="Canva Sans"/>
                <a:ea typeface="Canva Sans"/>
                <a:cs typeface="Canva Sans"/>
                <a:sym typeface="Canva Sans"/>
              </a:rPr>
              <a:t>Chat interface for messaging.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8177932" y="8597752"/>
            <a:ext cx="110068" cy="660548"/>
            <a:chOff x="0" y="0"/>
            <a:chExt cx="28989" cy="1739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989" cy="173972"/>
            </a:xfrm>
            <a:custGeom>
              <a:avLst/>
              <a:gdLst/>
              <a:ahLst/>
              <a:cxnLst/>
              <a:rect l="l" t="t" r="r" b="b"/>
              <a:pathLst>
                <a:path w="28989" h="173972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005352" y="3524532"/>
            <a:ext cx="2052745" cy="47625"/>
            <a:chOff x="0" y="0"/>
            <a:chExt cx="540641" cy="1254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40641" cy="12543"/>
            </a:xfrm>
            <a:custGeom>
              <a:avLst/>
              <a:gdLst/>
              <a:ahLst/>
              <a:cxnLst/>
              <a:rect l="l" t="t" r="r" b="b"/>
              <a:pathLst>
                <a:path w="540641" h="12543">
                  <a:moveTo>
                    <a:pt x="6272" y="0"/>
                  </a:moveTo>
                  <a:lnTo>
                    <a:pt x="534369" y="0"/>
                  </a:lnTo>
                  <a:cubicBezTo>
                    <a:pt x="536032" y="0"/>
                    <a:pt x="537628" y="661"/>
                    <a:pt x="538804" y="1837"/>
                  </a:cubicBezTo>
                  <a:cubicBezTo>
                    <a:pt x="539980" y="3013"/>
                    <a:pt x="540641" y="4608"/>
                    <a:pt x="540641" y="6272"/>
                  </a:cubicBezTo>
                  <a:lnTo>
                    <a:pt x="540641" y="6272"/>
                  </a:lnTo>
                  <a:cubicBezTo>
                    <a:pt x="540641" y="7935"/>
                    <a:pt x="539980" y="9530"/>
                    <a:pt x="538804" y="10706"/>
                  </a:cubicBezTo>
                  <a:cubicBezTo>
                    <a:pt x="537628" y="11882"/>
                    <a:pt x="536032" y="12543"/>
                    <a:pt x="534369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40641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28700" y="594631"/>
            <a:ext cx="285741" cy="285741"/>
          </a:xfrm>
          <a:custGeom>
            <a:avLst/>
            <a:gdLst/>
            <a:ahLst/>
            <a:cxnLst/>
            <a:rect l="l" t="t" r="r" b="b"/>
            <a:pathLst>
              <a:path w="285741" h="285741">
                <a:moveTo>
                  <a:pt x="0" y="0"/>
                </a:moveTo>
                <a:lnTo>
                  <a:pt x="285741" y="0"/>
                </a:lnTo>
                <a:lnTo>
                  <a:pt x="285741" y="285741"/>
                </a:lnTo>
                <a:lnTo>
                  <a:pt x="0" y="2857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144000" y="954536"/>
            <a:ext cx="3770068" cy="8377928"/>
          </a:xfrm>
          <a:custGeom>
            <a:avLst/>
            <a:gdLst/>
            <a:ahLst/>
            <a:cxnLst/>
            <a:rect l="l" t="t" r="r" b="b"/>
            <a:pathLst>
              <a:path w="3770068" h="8377928">
                <a:moveTo>
                  <a:pt x="0" y="0"/>
                </a:moveTo>
                <a:lnTo>
                  <a:pt x="3770068" y="0"/>
                </a:lnTo>
                <a:lnTo>
                  <a:pt x="3770068" y="8377928"/>
                </a:lnTo>
                <a:lnTo>
                  <a:pt x="0" y="83779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660966" y="954536"/>
            <a:ext cx="3770068" cy="8377928"/>
          </a:xfrm>
          <a:custGeom>
            <a:avLst/>
            <a:gdLst/>
            <a:ahLst/>
            <a:cxnLst/>
            <a:rect l="l" t="t" r="r" b="b"/>
            <a:pathLst>
              <a:path w="3770068" h="8377928">
                <a:moveTo>
                  <a:pt x="0" y="0"/>
                </a:moveTo>
                <a:lnTo>
                  <a:pt x="3770067" y="0"/>
                </a:lnTo>
                <a:lnTo>
                  <a:pt x="3770067" y="8377928"/>
                </a:lnTo>
                <a:lnTo>
                  <a:pt x="0" y="83779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5940842" y="517674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385046" y="517674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154289" y="517674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898530" y="517674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005352" y="2707411"/>
            <a:ext cx="4982921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Search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71571" y="9229725"/>
            <a:ext cx="1547756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05352" y="3743914"/>
            <a:ext cx="515590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1F2020"/>
                </a:solidFill>
                <a:latin typeface="Canva Sans"/>
                <a:ea typeface="Canva Sans"/>
                <a:cs typeface="Canva Sans"/>
                <a:sym typeface="Canva Sans"/>
              </a:rPr>
              <a:t>Display the search tab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6694941" y="7615650"/>
            <a:ext cx="8252837" cy="825283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8177932" y="8597752"/>
            <a:ext cx="110068" cy="660548"/>
            <a:chOff x="0" y="0"/>
            <a:chExt cx="28989" cy="1739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989" cy="173972"/>
            </a:xfrm>
            <a:custGeom>
              <a:avLst/>
              <a:gdLst/>
              <a:ahLst/>
              <a:cxnLst/>
              <a:rect l="l" t="t" r="r" b="b"/>
              <a:pathLst>
                <a:path w="28989" h="173972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638396" y="3014785"/>
            <a:ext cx="1665014" cy="47625"/>
            <a:chOff x="0" y="0"/>
            <a:chExt cx="438522" cy="1254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38522" cy="12543"/>
            </a:xfrm>
            <a:custGeom>
              <a:avLst/>
              <a:gdLst/>
              <a:ahLst/>
              <a:cxnLst/>
              <a:rect l="l" t="t" r="r" b="b"/>
              <a:pathLst>
                <a:path w="438522" h="12543">
                  <a:moveTo>
                    <a:pt x="6272" y="0"/>
                  </a:moveTo>
                  <a:lnTo>
                    <a:pt x="432251" y="0"/>
                  </a:lnTo>
                  <a:cubicBezTo>
                    <a:pt x="433914" y="0"/>
                    <a:pt x="435509" y="661"/>
                    <a:pt x="436685" y="1837"/>
                  </a:cubicBezTo>
                  <a:cubicBezTo>
                    <a:pt x="437862" y="3013"/>
                    <a:pt x="438522" y="4608"/>
                    <a:pt x="438522" y="6272"/>
                  </a:cubicBezTo>
                  <a:lnTo>
                    <a:pt x="438522" y="6272"/>
                  </a:lnTo>
                  <a:cubicBezTo>
                    <a:pt x="438522" y="7935"/>
                    <a:pt x="437862" y="9530"/>
                    <a:pt x="436685" y="10706"/>
                  </a:cubicBezTo>
                  <a:cubicBezTo>
                    <a:pt x="435509" y="11882"/>
                    <a:pt x="433914" y="12543"/>
                    <a:pt x="432251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38522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28700" y="594631"/>
            <a:ext cx="285741" cy="285741"/>
          </a:xfrm>
          <a:custGeom>
            <a:avLst/>
            <a:gdLst/>
            <a:ahLst/>
            <a:cxnLst/>
            <a:rect l="l" t="t" r="r" b="b"/>
            <a:pathLst>
              <a:path w="285741" h="285741">
                <a:moveTo>
                  <a:pt x="0" y="0"/>
                </a:moveTo>
                <a:lnTo>
                  <a:pt x="285741" y="0"/>
                </a:lnTo>
                <a:lnTo>
                  <a:pt x="285741" y="285741"/>
                </a:lnTo>
                <a:lnTo>
                  <a:pt x="0" y="2857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945449" y="954536"/>
            <a:ext cx="3770068" cy="8377928"/>
          </a:xfrm>
          <a:custGeom>
            <a:avLst/>
            <a:gdLst/>
            <a:ahLst/>
            <a:cxnLst/>
            <a:rect l="l" t="t" r="r" b="b"/>
            <a:pathLst>
              <a:path w="3770068" h="8377928">
                <a:moveTo>
                  <a:pt x="0" y="0"/>
                </a:moveTo>
                <a:lnTo>
                  <a:pt x="3770067" y="0"/>
                </a:lnTo>
                <a:lnTo>
                  <a:pt x="3770067" y="8377928"/>
                </a:lnTo>
                <a:lnTo>
                  <a:pt x="0" y="83779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291922" y="954536"/>
            <a:ext cx="3770068" cy="8377928"/>
          </a:xfrm>
          <a:custGeom>
            <a:avLst/>
            <a:gdLst/>
            <a:ahLst/>
            <a:cxnLst/>
            <a:rect l="l" t="t" r="r" b="b"/>
            <a:pathLst>
              <a:path w="3770068" h="8377928">
                <a:moveTo>
                  <a:pt x="0" y="0"/>
                </a:moveTo>
                <a:lnTo>
                  <a:pt x="3770068" y="0"/>
                </a:lnTo>
                <a:lnTo>
                  <a:pt x="3770068" y="8377928"/>
                </a:lnTo>
                <a:lnTo>
                  <a:pt x="0" y="83779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5940842" y="517674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385046" y="517674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154289" y="517674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898530" y="517674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638396" y="2205744"/>
            <a:ext cx="4982921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Video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71571" y="9229725"/>
            <a:ext cx="1547756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652871" y="3217468"/>
            <a:ext cx="6606429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1F2020"/>
                </a:solidFill>
                <a:latin typeface="Canva Sans"/>
                <a:ea typeface="Canva Sans"/>
                <a:cs typeface="Canva Sans"/>
                <a:sym typeface="Canva Sans"/>
              </a:rPr>
              <a:t>Show the video feed layout.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6694941" y="7615650"/>
            <a:ext cx="8252837" cy="825283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616</Words>
  <Application>Microsoft Office PowerPoint</Application>
  <PresentationFormat>Custom</PresentationFormat>
  <Paragraphs>146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Open Sans</vt:lpstr>
      <vt:lpstr>Arial</vt:lpstr>
      <vt:lpstr>Poppins Bold</vt:lpstr>
      <vt:lpstr>Poppins</vt:lpstr>
      <vt:lpstr>Calibri</vt:lpstr>
      <vt:lpstr>Canva Sans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Modern Mobile Application Presentation</dc:title>
  <cp:lastModifiedBy>DELL</cp:lastModifiedBy>
  <cp:revision>2</cp:revision>
  <dcterms:created xsi:type="dcterms:W3CDTF">2006-08-16T00:00:00Z</dcterms:created>
  <dcterms:modified xsi:type="dcterms:W3CDTF">2024-09-20T07:30:29Z</dcterms:modified>
  <dc:identifier>DAGRFwpOQN0</dc:identifier>
</cp:coreProperties>
</file>